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582"/>
    <p:restoredTop sz="94651"/>
  </p:normalViewPr>
  <p:slideViewPr>
    <p:cSldViewPr snapToGrid="0" snapToObjects="1">
      <p:cViewPr varScale="1">
        <p:scale>
          <a:sx n="148" d="100"/>
          <a:sy n="148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4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143F-7C5E-8C43-BEDF-9BB889DBC0A6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26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Open-compartment open model</a:t>
            </a:r>
            <a:b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Determination of pharmacokinetic parameters from urinary excretion data after IV bolus administration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7049"/>
            <a:ext cx="9144000" cy="1655762"/>
          </a:xfrm>
        </p:spPr>
        <p:txBody>
          <a:bodyPr/>
          <a:lstStyle/>
          <a:p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Asisstant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lecturer : Noor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Yousif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Fareed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" y="137558"/>
            <a:ext cx="2735513" cy="178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407" y="137558"/>
            <a:ext cx="2971800" cy="17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Practical Example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68" y="1755955"/>
            <a:ext cx="7531100" cy="17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272048"/>
            <a:ext cx="9144000" cy="60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bolus administration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05" y="2866983"/>
            <a:ext cx="10704095" cy="2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Determination of pharmacokinetic parameters from urinary excretion data after IV bolus administration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2048566"/>
            <a:ext cx="11353800" cy="42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Urine Sample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concentration of drug in urine </a:t>
            </a:r>
          </a:p>
          <a:p>
            <a:r>
              <a:rPr lang="en-US" dirty="0" smtClean="0"/>
              <a:t>Volume of the urine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28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Methods to estimate pharmacokinetic parameters from urinary excretion data. 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0463"/>
            <a:ext cx="10515600" cy="4351338"/>
          </a:xfrm>
        </p:spPr>
        <p:txBody>
          <a:bodyPr/>
          <a:lstStyle/>
          <a:p>
            <a:pPr lvl="0" fontAlgn="base"/>
            <a:r>
              <a:rPr lang="en-US" dirty="0" smtClean="0"/>
              <a:t>Rate </a:t>
            </a:r>
            <a:r>
              <a:rPr lang="en-US" dirty="0"/>
              <a:t>excretion method and</a:t>
            </a:r>
          </a:p>
          <a:p>
            <a:pPr lvl="0" fontAlgn="base"/>
            <a:r>
              <a:rPr lang="en-US" dirty="0" smtClean="0"/>
              <a:t>The </a:t>
            </a:r>
            <a:r>
              <a:rPr lang="en-US" dirty="0"/>
              <a:t>''amount remaining to be excreted'' (ARE) method, also known as the sigma-minus method.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19389"/>
            <a:ext cx="10515600" cy="756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Excretion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Rate Method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3668" y="2818916"/>
            <a:ext cx="2856781" cy="27086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7051" y="1618587"/>
            <a:ext cx="1137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the rate of excretion is plotted </a:t>
            </a:r>
            <a:r>
              <a:rPr lang="en-US" dirty="0" smtClean="0"/>
              <a:t>against </a:t>
            </a:r>
            <a:r>
              <a:rPr lang="en-US" dirty="0"/>
              <a:t>the average time (mid point of collection period) (t*), </a:t>
            </a:r>
            <a:r>
              <a:rPr lang="en-US" b="1" dirty="0">
                <a:solidFill>
                  <a:srgbClr val="C00000"/>
                </a:solidFill>
              </a:rPr>
              <a:t>on </a:t>
            </a:r>
            <a:r>
              <a:rPr lang="en-US" b="1" dirty="0" err="1">
                <a:solidFill>
                  <a:srgbClr val="C00000"/>
                </a:solidFill>
              </a:rPr>
              <a:t>semilogarithmic</a:t>
            </a:r>
            <a:r>
              <a:rPr lang="en-US" b="1" dirty="0">
                <a:solidFill>
                  <a:srgbClr val="C00000"/>
                </a:solidFill>
              </a:rPr>
              <a:t> paper</a:t>
            </a:r>
            <a:r>
              <a:rPr lang="en-US" dirty="0"/>
              <a:t>, the slope will permit the determination of the elimination rate constant (K); and the intercept will represent the initial rate of excretion (KuA0).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150"/>
            <a:ext cx="8643668" cy="2826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1638" y="5464389"/>
            <a:ext cx="18670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Slope = - </a:t>
            </a:r>
            <a:r>
              <a:rPr lang="en-US" dirty="0" err="1" smtClean="0"/>
              <a:t>kT</a:t>
            </a:r>
            <a:r>
              <a:rPr lang="en-US" dirty="0" smtClean="0"/>
              <a:t>/2.303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20575" y="5833721"/>
            <a:ext cx="17681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Intercept = A</a:t>
            </a:r>
            <a:r>
              <a:rPr lang="en-US" sz="1600" baseline="30000" dirty="0" smtClean="0"/>
              <a:t>O  </a:t>
            </a:r>
            <a:r>
              <a:rPr lang="en-US" sz="1600" dirty="0" smtClean="0"/>
              <a:t> Kr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3760" y="6203053"/>
            <a:ext cx="29197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K total= K renal + K non-renal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292"/>
            <a:ext cx="10515600" cy="9374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Sigma-minus method/ amount remaining to be excreted (ARE) method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06" y="1552756"/>
            <a:ext cx="10669438" cy="1035169"/>
          </a:xfrm>
        </p:spPr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/>
              <a:t>plot </a:t>
            </a:r>
            <a:r>
              <a:rPr lang="en-US" dirty="0" smtClean="0"/>
              <a:t>of the </a:t>
            </a:r>
            <a:r>
              <a:rPr lang="en-US" dirty="0"/>
              <a:t>amount of drug remaining to be excreted (ARE) against time (</a:t>
            </a:r>
            <a:r>
              <a:rPr lang="en-US" dirty="0" smtClean="0"/>
              <a:t>t ) on </a:t>
            </a:r>
            <a:r>
              <a:rPr lang="en-US" dirty="0" err="1"/>
              <a:t>semilogarithmic</a:t>
            </a:r>
            <a:r>
              <a:rPr lang="en-US" dirty="0"/>
              <a:t> co-ordinates gives a straight line.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officeArt object"/>
          <p:cNvPicPr/>
          <p:nvPr/>
        </p:nvPicPr>
        <p:blipFill rotWithShape="1">
          <a:blip r:embed="rId2">
            <a:extLst/>
          </a:blip>
          <a:srcRect l="17687" r="14522" b="13863"/>
          <a:stretch/>
        </p:blipFill>
        <p:spPr>
          <a:xfrm>
            <a:off x="8926269" y="2803059"/>
            <a:ext cx="3098819" cy="28299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2" y="2803059"/>
            <a:ext cx="8759357" cy="29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44" y="5707961"/>
            <a:ext cx="4780128" cy="94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6519" y="5811321"/>
            <a:ext cx="177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Slope= -KT/2.303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2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316" y="2118537"/>
            <a:ext cx="10515600" cy="17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86558"/>
            <a:ext cx="10515600" cy="1325563"/>
          </a:xfrm>
        </p:spPr>
        <p:txBody>
          <a:bodyPr>
            <a:normAutofit fontScale="90000"/>
          </a:bodyPr>
          <a:lstStyle/>
          <a:p>
            <a:pPr lvl="0" algn="ctr" fontAlgn="base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Rate excretion method Vs.</a:t>
            </a:r>
            <a:b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The ''amount remaining to be excreted'' (ARE) method (sigma-minus method).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9"/>
          <a:stretch/>
        </p:blipFill>
        <p:spPr>
          <a:xfrm>
            <a:off x="1646686" y="2631057"/>
            <a:ext cx="9347200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8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 - bASRA [Autosaved]_autorecover</Template>
  <TotalTime>1946</TotalTime>
  <Words>189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Arial</vt:lpstr>
      <vt:lpstr>Office Theme</vt:lpstr>
      <vt:lpstr>  Open-compartment open model Determination of pharmacokinetic parameters from urinary excretion data after IV bolus administration  </vt:lpstr>
      <vt:lpstr>IV bolus administration</vt:lpstr>
      <vt:lpstr>Determination of pharmacokinetic parameters from urinary excretion data after IV bolus administration</vt:lpstr>
      <vt:lpstr>Urine Sample</vt:lpstr>
      <vt:lpstr>Methods to estimate pharmacokinetic parameters from urinary excretion data.  </vt:lpstr>
      <vt:lpstr>Excretion Rate Method  </vt:lpstr>
      <vt:lpstr>Sigma-minus method/ amount remaining to be excreted (ARE) method  </vt:lpstr>
      <vt:lpstr>PowerPoint Presentation</vt:lpstr>
      <vt:lpstr>Rate excretion method Vs. The ''amount remaining to be excreted'' (ARE) method (sigma-minus method).  </vt:lpstr>
      <vt:lpstr>Practical Example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Open-compartment open model Determination of pharmacokinetic parameters from urinary excretion data after IV bolus administration  </dc:title>
  <dc:creator>Microsoft Office User</dc:creator>
  <cp:lastModifiedBy>Microsoft Office User</cp:lastModifiedBy>
  <cp:revision>11</cp:revision>
  <dcterms:created xsi:type="dcterms:W3CDTF">2021-11-27T15:16:08Z</dcterms:created>
  <dcterms:modified xsi:type="dcterms:W3CDTF">2022-12-03T17:34:50Z</dcterms:modified>
</cp:coreProperties>
</file>